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rtura" id="{35308943-f73a-9f70-931b-f00ef2e9f928}">
          <p14:sldIdLst>
            <p14:sldId id="256"/>
          </p14:sldIdLst>
        </p14:section>
        <p14:section name="Contexto" id="{3e9c30a7-ff81-676d-c125-1346d826dfdc}">
          <p14:sldIdLst>
            <p14:sldId id="257"/>
            <p14:sldId id="258"/>
          </p14:sldIdLst>
        </p14:section>
        <p14:section name="Demostración" id="{91656f32-7786-a787-e1a5-cc2cae4f3c97}">
          <p14:sldIdLst>
            <p14:sldId id="259"/>
            <p14:sldId id="260"/>
          </p14:sldIdLst>
        </p14:section>
        <p14:section name="Medición y piloto" id="{6dae16c7-2d6f-2dd4-da31-ada517b4fd4b}">
          <p14:sldIdLst>
            <p14:sldId id="261"/>
            <p14:sldId id="262"/>
          </p14:sldIdLst>
        </p14:section>
        <p14:section name="Siguiente paso" id="{f820233e-4eb9-9d69-91f0-7e5547a147a8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con el resultado esperado: Cada concepto cobrado se relaciona con un paso del servicio y su evidencia. Reconocer que la Secretaría ya tiene sistemas y procesos; la propuesta parte de ellos. Duración sugerida: 6 a 8 minutos.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Estos datos describen el marco vigente; no afirman una carencia de la Secretaría. Preguntar cómo se aplica hoy en el área.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Confirmar con la persona interlocutora cuál de estas necesidades es prioritaria y cómo se mide hoy.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la demo en el navegador y seguir estos cuatro pasos. Reiniciar la demo antes de presentar.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Distinguir con claridad lo que ya se ve en la demo de lo que requiere piloto o integración con sistemas de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se proponen metas numéricas antes de conocer la línea base. Las metas se pactan después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piloto sólo se propone si el diagnóstico confirma la necesidad. Alcance, datos, responsables y calendario se acuerdan con la Secretaría.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con una petición concreta y pequeña. No comprometer costos ni fechas del piloto antes del diagnóstico.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A">
    <p:bg>
      <p:bgPr>
        <a:solidFill>
          <a:srgbClr val="153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75488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5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Lion Systems · Propuesta conceptual · Datos de demo ficticios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00600"/>
            <a:ext cx="6400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268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Traza Grúas · Lion Systems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PROYECTO 06 · SERVICIOS AUXILIARES, ATENCIÓN DE INCONFORMIDADES Y PRESTADORES AUTORIZADOS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Traza Grúas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10312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DCEFEA"/>
                </a:solidFill>
              </a:rPr>
              <a:t>Cada concepto cobrado se relaciona con un paso del servicio y su evidencia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931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Propuesta conceptual de Lion Systems · Noviembre de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marco publicado es el punto de partida</a:t>
            </a:r>
            <a:endParaRPr lang="en-US" sz="2600" dirty="0"/>
          </a:p>
        </p:txBody>
      </p:sp>
      <p:sp>
        <p:nvSpPr>
          <p:cNvPr id="3" name="dato0"/>
          <p:cNvSpPr/>
          <p:nvPr/>
        </p:nvSpPr>
        <p:spPr>
          <a:xfrm>
            <a:off x="45720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Pasos del servicio con evidencia: orden, arrastre, ingreso y liberación</a:t>
            </a:r>
            <a:endParaRPr lang="en-US" sz="1300" dirty="0"/>
          </a:p>
        </p:txBody>
      </p:sp>
      <p:sp>
        <p:nvSpPr>
          <p:cNvPr id="6" name="dato1"/>
          <p:cNvSpPr/>
          <p:nvPr/>
        </p:nvSpPr>
        <p:spPr>
          <a:xfrm>
            <a:off x="324612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2900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21-mar-2025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342900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Norma técnica de identificación de vehículos de arrastre y depósitos</a:t>
            </a:r>
            <a:endParaRPr lang="en-US" sz="1300" dirty="0"/>
          </a:p>
        </p:txBody>
      </p:sp>
      <p:sp>
        <p:nvSpPr>
          <p:cNvPr id="9" name="dato2"/>
          <p:cNvSpPr/>
          <p:nvPr/>
        </p:nvSpPr>
        <p:spPr>
          <a:xfrm>
            <a:off x="6035040" y="1325880"/>
            <a:ext cx="2606040" cy="2514600"/>
          </a:xfrm>
          <a:prstGeom prst="roundRect">
            <a:avLst>
              <a:gd name="adj" fmla="val 2909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0" y="150876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folio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6217920" y="237744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5343D"/>
                </a:solidFill>
              </a:rPr>
              <a:t>Ya existe una consulta oficial de cotización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2686C"/>
                </a:solidFill>
              </a:rPr>
              <a:t>La demo usa tarifas inventadas y versionadas por fecha; no es un cotizador.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cada participante necesita resolver</a:t>
            </a:r>
            <a:endParaRPr lang="en-US" sz="2600" dirty="0"/>
          </a:p>
        </p:txBody>
      </p:sp>
      <p:sp>
        <p:nvSpPr>
          <p:cNvPr id="3" name="icono0"/>
          <p:cNvSpPr/>
          <p:nvPr/>
        </p:nvSpPr>
        <p:spPr>
          <a:xfrm>
            <a:off x="457200" y="1435608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4356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25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Servicios auxiliares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6916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Reconstruir el servicio con su orden y evidencia.</a:t>
            </a:r>
            <a:endParaRPr lang="en-US" sz="1400" dirty="0"/>
          </a:p>
        </p:txBody>
      </p:sp>
      <p:sp>
        <p:nvSpPr>
          <p:cNvPr id="7" name="icono1"/>
          <p:cNvSpPr/>
          <p:nvPr/>
        </p:nvSpPr>
        <p:spPr>
          <a:xfrm>
            <a:off x="457200" y="2514600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40487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Inconformidades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770632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Responder con sustento o identificar qué falta antes de responder.</a:t>
            </a:r>
            <a:endParaRPr lang="en-US" sz="1400" dirty="0"/>
          </a:p>
        </p:txBody>
      </p:sp>
      <p:sp>
        <p:nvSpPr>
          <p:cNvPr id="11" name="icono2"/>
          <p:cNvSpPr/>
          <p:nvPr/>
        </p:nvSpPr>
        <p:spPr>
          <a:xfrm>
            <a:off x="457200" y="3593592"/>
            <a:ext cx="548640" cy="548640"/>
          </a:xfrm>
          <a:prstGeom prst="ellipse">
            <a:avLst/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" y="35935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48386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5343D"/>
                </a:solidFill>
              </a:rPr>
              <a:t>Persona usuaria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3849624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2686C"/>
                </a:solidFill>
              </a:rPr>
              <a:t>Entender cada concepto del cobro.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Recorrido de la demo en cuatro pasos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Recorrido sugerido para la demostración</a:t>
            </a:r>
            <a:endParaRPr lang="en-US" sz="1300" dirty="0"/>
          </a:p>
        </p:txBody>
      </p:sp>
      <p:sp>
        <p:nvSpPr>
          <p:cNvPr id="4" name="paso0"/>
          <p:cNvSpPr/>
          <p:nvPr/>
        </p:nvSpPr>
        <p:spPr>
          <a:xfrm>
            <a:off x="45720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Revisar la línea de tiempo y su evidencia</a:t>
            </a:r>
            <a:endParaRPr lang="en-US" sz="1400" dirty="0"/>
          </a:p>
        </p:txBody>
      </p:sp>
      <p:sp>
        <p:nvSpPr>
          <p:cNvPr id="7" name="flecha0"/>
          <p:cNvSpPr/>
          <p:nvPr/>
        </p:nvSpPr>
        <p:spPr>
          <a:xfrm rot="5400000">
            <a:off x="235915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8" name="paso1"/>
          <p:cNvSpPr/>
          <p:nvPr/>
        </p:nvSpPr>
        <p:spPr>
          <a:xfrm>
            <a:off x="256032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Elegir el tarifario según la fecha</a:t>
            </a:r>
            <a:endParaRPr lang="en-US" sz="1400" dirty="0"/>
          </a:p>
        </p:txBody>
      </p:sp>
      <p:sp>
        <p:nvSpPr>
          <p:cNvPr id="11" name="flecha1"/>
          <p:cNvSpPr/>
          <p:nvPr/>
        </p:nvSpPr>
        <p:spPr>
          <a:xfrm rot="5400000">
            <a:off x="446227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2" name="paso2"/>
          <p:cNvSpPr/>
          <p:nvPr/>
        </p:nvSpPr>
        <p:spPr>
          <a:xfrm>
            <a:off x="466344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78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5343D"/>
                </a:solidFill>
              </a:rPr>
              <a:t>Calcular el desglose</a:t>
            </a:r>
            <a:endParaRPr lang="en-US" sz="1400" dirty="0"/>
          </a:p>
        </p:txBody>
      </p:sp>
      <p:sp>
        <p:nvSpPr>
          <p:cNvPr id="15" name="flecha2"/>
          <p:cNvSpPr/>
          <p:nvPr/>
        </p:nvSpPr>
        <p:spPr>
          <a:xfrm rot="5400000">
            <a:off x="6565392" y="2240280"/>
            <a:ext cx="164592" cy="201168"/>
          </a:xfrm>
          <a:prstGeom prst="rtTriangle">
            <a:avLst/>
          </a:prstGeom>
          <a:solidFill>
            <a:srgbClr val="D8E1DC"/>
          </a:solidFill>
          <a:ln w="12700">
            <a:solidFill>
              <a:srgbClr val="D8E1DC"/>
            </a:solidFill>
            <a:prstDash val="solid"/>
          </a:ln>
        </p:spPr>
      </p:sp>
      <p:sp>
        <p:nvSpPr>
          <p:cNvPr id="16" name="paso3"/>
          <p:cNvSpPr/>
          <p:nvPr/>
        </p:nvSpPr>
        <p:spPr>
          <a:xfrm>
            <a:off x="6766560" y="1463040"/>
            <a:ext cx="1874520" cy="1737360"/>
          </a:xfrm>
          <a:prstGeom prst="roundRect">
            <a:avLst>
              <a:gd name="adj" fmla="val 4211"/>
            </a:avLst>
          </a:prstGeom>
          <a:solidFill>
            <a:srgbClr val="08786E"/>
          </a:solidFill>
          <a:ln w="12700">
            <a:solidFill>
              <a:srgbClr val="08786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57276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2057400"/>
            <a:ext cx="1600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Preparar la respuesta con sustento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La respuesta señala la evidencia que falta en lugar de dar por bueno el cobro.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existe hoy y qué depende del piloto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Capacidad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Estado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Línea de tiempo con evidencia por paso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Tarifario versionado por fecha (ficticio)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Respuesta que identifica evidencia faltante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269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Disponible en demo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F1E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Tarifario oficial vigente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34F8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Propuesto para piloto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A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Consulta oficial por folio y registros del prestador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8641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Depende de integración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D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mediría la mejora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686C"/>
                </a:solidFill>
              </a:rPr>
              <a:t>Indicadores con fórmula; la línea base se mide en el diagnóstico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3749040"/>
                <a:gridCol w="1097280"/>
                <a:gridCol w="1463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Indicador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Fórmula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52686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Fuente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Tiempo de respuesta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Mediana de días para responder una inconformidad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Bitácora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Servicios con evidencia completa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Servicios con los 4 pasos documentados ÷ servicios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Expediente del servicio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Conceptos con sustento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Conceptos cobrados con evidencia ÷ conceptos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534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Desglose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34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piloto acotado con criterios de aceptación</a:t>
            </a:r>
            <a:endParaRPr lang="en-US" sz="2600" dirty="0"/>
          </a:p>
        </p:txBody>
      </p:sp>
      <p:sp>
        <p:nvSpPr>
          <p:cNvPr id="3" name="alcance"/>
          <p:cNvSpPr/>
          <p:nvPr/>
        </p:nvSpPr>
        <p:spPr>
          <a:xfrm>
            <a:off x="457200" y="1280160"/>
            <a:ext cx="3749040" cy="3017520"/>
          </a:xfrm>
          <a:prstGeom prst="roundRect">
            <a:avLst>
              <a:gd name="adj" fmla="val 2424"/>
            </a:avLst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ALCANCE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783080"/>
            <a:ext cx="32918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5343D"/>
                </a:solidFill>
              </a:rPr>
              <a:t>Un prestador autorizado y un tipo de servicio, con el tarifario vigente proporcionado por el área.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0" y="1463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08786E"/>
                </a:solidFill>
              </a:rPr>
              <a:t>CRITERIOS DE ACEPTACIÓN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4572000" y="1783080"/>
            <a:ext cx="41148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Cada concepto se relaciona con un paso y su evidencia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El tarifario aplicado corresponde a la fecha del servicio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5343D"/>
                </a:solidFill>
              </a:rPr>
              <a:t>Las respuestas indican la evidencia revisada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80060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2686C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A5DCD0"/>
                </a:solidFill>
              </a:rPr>
              <a:t>SIGUIENTE PASO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diagnóstico con un prestador autorizado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28600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Expedientes de servicio e inconformidades actuales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Tarifario vigente y evidencia disponible por paso del servicio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DCEFEA"/>
                </a:solidFill>
              </a:rPr>
              <a:t>Propuesta de piloto con un tipo de servicio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84048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Lo que se solicita: designar un enlace de servicios auxiliares y autorizar la consulta de una muestra de servicios.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Lion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Traza Grúas · Propuesta para SEMOV</dc:title>
  <dc:subject>Propuesta conceptual · Traza Grúas</dc:subject>
  <dc:creator>Lion Systems</dc:creator>
  <cp:lastModifiedBy>Lion Systems</cp:lastModifiedBy>
  <cp:revision>1</cp:revision>
  <dcterms:created xsi:type="dcterms:W3CDTF">2026-11-04T20:55:05Z</dcterms:created>
  <dcterms:modified xsi:type="dcterms:W3CDTF">2026-11-04T20:55:05Z</dcterms:modified>
</cp:coreProperties>
</file>