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pertura" id="{375702c6-a809-5c47-a1c1-89293234b153}">
          <p14:sldIdLst>
            <p14:sldId id="256"/>
          </p14:sldIdLst>
        </p14:section>
        <p14:section name="Contexto" id="{035c5651-822a-0247-64be-8b72673f80f7}">
          <p14:sldIdLst>
            <p14:sldId id="257"/>
            <p14:sldId id="258"/>
          </p14:sldIdLst>
        </p14:section>
        <p14:section name="Demostración" id="{f474b0b5-c56d-50c1-e989-34a9d05bb8e2}">
          <p14:sldIdLst>
            <p14:sldId id="259"/>
            <p14:sldId id="260"/>
          </p14:sldIdLst>
        </p14:section>
        <p14:section name="Medición y piloto" id="{aa4d2f16-78c2-9ef7-636a-a266f06d6456}">
          <p14:sldIdLst>
            <p14:sldId id="261"/>
            <p14:sldId id="262"/>
          </p14:sldIdLst>
        </p14:section>
        <p14:section name="Siguiente paso" id="{b72e53ff-a2eb-fa55-ac56-41d71ad348c3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Abrir con el resultado esperado: Cada sustitución conserva evidencia de la unidad que sale y de la que entra. Reconocer que la Secretaría ya tiene sistemas y procesos; la propuesta parte de ellos. Duración sugerida: 6 a 8 minutos.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Estos datos describen el marco vigente; no afirman una carencia de la Secretaría. Preguntar cómo se aplica hoy en el área.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Confirmar con la persona interlocutora cuál de estas necesidades es prioritaria y cómo se mide hoy.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Abrir la demo en el navegador y seguir estos cuatro pasos. Reiniciar la demo antes de presentar.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Distinguir con claridad lo que ya se ve en la demo de lo que requiere piloto o integración con sistemas de la Secretaría.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se proponen metas numéricas antes de conocer la línea base. Las metas se pactan después del diagnóstico.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piloto sólo se propone si el diagnóstico confirma la necesidad. Alcance, datos, responsables y calendario se acuerdan con la Secretaría.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con una petición concreta y pequeña. No comprometer costos ni fechas del piloto antes del diagnóstico.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A">
    <p:bg>
      <p:bgPr>
        <a:solidFill>
          <a:srgbClr val="153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75488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5DC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Lion Systems · Propuesta conceptual · Datos de demo ficticios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00600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26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Renueva Flota · Lion Systems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5DCD0"/>
                </a:solidFill>
              </a:rPr>
              <a:t>PROYECTO 04 · COORDINACIÓN DE PROGRAMAS Y PROYECTOS ESTRATÉGICOS E INSTITUTO DEL TRANSPORTE, CON EL REGISTRO ESTATAL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Renueva Flota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10312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CEFEA"/>
                </a:solidFill>
              </a:rPr>
              <a:t>Cada sustitución conserva evidencia de la unidad que sale y de la que entra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931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Propuesta conceptual de Lion Systems · Noviembre de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marco publicado es el punto de partida</a:t>
            </a:r>
            <a:endParaRPr lang="en-US" sz="2600" dirty="0"/>
          </a:p>
        </p:txBody>
      </p:sp>
      <p:sp>
        <p:nvSpPr>
          <p:cNvPr id="3" name="dato0"/>
          <p:cNvSpPr/>
          <p:nvPr/>
        </p:nvSpPr>
        <p:spPr>
          <a:xfrm>
            <a:off x="457200" y="132588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50876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 años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343D"/>
                </a:solidFill>
              </a:rPr>
              <a:t>Vida útil ampliada para vehículos concesionados (antes 10)</a:t>
            </a:r>
            <a:endParaRPr lang="en-US" sz="1300" dirty="0"/>
          </a:p>
        </p:txBody>
      </p:sp>
      <p:sp>
        <p:nvSpPr>
          <p:cNvPr id="6" name="dato1"/>
          <p:cNvSpPr/>
          <p:nvPr/>
        </p:nvSpPr>
        <p:spPr>
          <a:xfrm>
            <a:off x="3246120" y="132588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429000" y="150876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18-dic-2026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342900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343D"/>
                </a:solidFill>
              </a:rPr>
              <a:t>Vence la ampliación; las unidades de 11 a 13 años necesitarían sustitución si no se renueva</a:t>
            </a:r>
            <a:endParaRPr lang="en-US" sz="1300" dirty="0"/>
          </a:p>
        </p:txBody>
      </p:sp>
      <p:sp>
        <p:nvSpPr>
          <p:cNvPr id="9" name="dato2"/>
          <p:cNvSpPr/>
          <p:nvPr/>
        </p:nvSpPr>
        <p:spPr>
          <a:xfrm>
            <a:off x="6035040" y="132588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217920" y="150876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23-may-2025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621792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343D"/>
                </a:solidFill>
              </a:rPr>
              <a:t>Inicio de operación del fideicomiso FIREFLO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40233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2686C"/>
                </a:solidFill>
              </a:rPr>
              <a:t>Acuerdo de SEMOV en Gaceta del 10-jun-2026; informe del Gobierno del Estado al Congreso de la Unión sobre FIREFLO.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cada participante necesita resolver</a:t>
            </a:r>
            <a:endParaRPr lang="en-US" sz="2600" dirty="0"/>
          </a:p>
        </p:txBody>
      </p:sp>
      <p:sp>
        <p:nvSpPr>
          <p:cNvPr id="3" name="icono0"/>
          <p:cNvSpPr/>
          <p:nvPr/>
        </p:nvSpPr>
        <p:spPr>
          <a:xfrm>
            <a:off x="457200" y="1435608"/>
            <a:ext cx="548640" cy="548640"/>
          </a:xfrm>
          <a:prstGeom prst="ellipse">
            <a:avLst/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4356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234440" y="1325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343D"/>
                </a:solidFill>
              </a:rPr>
              <a:t>Programa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69164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2686C"/>
                </a:solidFill>
              </a:rPr>
              <a:t>Avance de la cohorte contra la meta, con evidencia verificable.</a:t>
            </a:r>
            <a:endParaRPr lang="en-US" sz="1400" dirty="0"/>
          </a:p>
        </p:txBody>
      </p:sp>
      <p:sp>
        <p:nvSpPr>
          <p:cNvPr id="7" name="icono1"/>
          <p:cNvSpPr/>
          <p:nvPr/>
        </p:nvSpPr>
        <p:spPr>
          <a:xfrm>
            <a:off x="457200" y="2514600"/>
            <a:ext cx="548640" cy="548640"/>
          </a:xfrm>
          <a:prstGeom prst="ellipse">
            <a:avLst/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720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240487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343D"/>
                </a:solidFill>
              </a:rPr>
              <a:t>Registro Estatal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2770632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2686C"/>
                </a:solidFill>
              </a:rPr>
              <a:t>Relación entre la unidad que sale, su baja y la unidad que entra.</a:t>
            </a:r>
            <a:endParaRPr lang="en-US" sz="1400" dirty="0"/>
          </a:p>
        </p:txBody>
      </p:sp>
      <p:sp>
        <p:nvSpPr>
          <p:cNvPr id="11" name="icono2"/>
          <p:cNvSpPr/>
          <p:nvPr/>
        </p:nvSpPr>
        <p:spPr>
          <a:xfrm>
            <a:off x="457200" y="3593592"/>
            <a:ext cx="548640" cy="548640"/>
          </a:xfrm>
          <a:prstGeom prst="ellipse">
            <a:avLst/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7200" y="35935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234440" y="348386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343D"/>
                </a:solidFill>
              </a:rPr>
              <a:t>Control interno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3849624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2686C"/>
                </a:solidFill>
              </a:rPr>
              <a:t>Retiro acreditado con documento, no con una casilla.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Recorrido de la demo en cuatro pasos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686C"/>
                </a:solidFill>
              </a:rPr>
              <a:t>Recorrido sugerido para la demostración</a:t>
            </a:r>
            <a:endParaRPr lang="en-US" sz="1300" dirty="0"/>
          </a:p>
        </p:txBody>
      </p:sp>
      <p:sp>
        <p:nvSpPr>
          <p:cNvPr id="4" name="paso0"/>
          <p:cNvSpPr/>
          <p:nvPr/>
        </p:nvSpPr>
        <p:spPr>
          <a:xfrm>
            <a:off x="45720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5343D"/>
                </a:solidFill>
              </a:rPr>
              <a:t>Revisar unidad que sale y su vida útil</a:t>
            </a:r>
            <a:endParaRPr lang="en-US" sz="1400" dirty="0"/>
          </a:p>
        </p:txBody>
      </p:sp>
      <p:sp>
        <p:nvSpPr>
          <p:cNvPr id="7" name="flecha0"/>
          <p:cNvSpPr/>
          <p:nvPr/>
        </p:nvSpPr>
        <p:spPr>
          <a:xfrm rot="5400000">
            <a:off x="2359152" y="2240280"/>
            <a:ext cx="164592" cy="201168"/>
          </a:xfrm>
          <a:prstGeom prst="rtTriangle">
            <a:avLst/>
          </a:prstGeom>
          <a:solidFill>
            <a:srgbClr val="D8E1DC"/>
          </a:solidFill>
          <a:ln w="12700">
            <a:solidFill>
              <a:srgbClr val="D8E1DC"/>
            </a:solidFill>
            <a:prstDash val="solid"/>
          </a:ln>
        </p:spPr>
      </p:sp>
      <p:sp>
        <p:nvSpPr>
          <p:cNvPr id="8" name="paso1"/>
          <p:cNvSpPr/>
          <p:nvPr/>
        </p:nvSpPr>
        <p:spPr>
          <a:xfrm>
            <a:off x="256032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69748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269748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5343D"/>
                </a:solidFill>
              </a:rPr>
              <a:t>Incorporar evidencia del hito</a:t>
            </a:r>
            <a:endParaRPr lang="en-US" sz="1400" dirty="0"/>
          </a:p>
        </p:txBody>
      </p:sp>
      <p:sp>
        <p:nvSpPr>
          <p:cNvPr id="11" name="flecha1"/>
          <p:cNvSpPr/>
          <p:nvPr/>
        </p:nvSpPr>
        <p:spPr>
          <a:xfrm rot="5400000">
            <a:off x="4462272" y="2240280"/>
            <a:ext cx="164592" cy="201168"/>
          </a:xfrm>
          <a:prstGeom prst="rtTriangle">
            <a:avLst/>
          </a:prstGeom>
          <a:solidFill>
            <a:srgbClr val="D8E1DC"/>
          </a:solidFill>
          <a:ln w="12700">
            <a:solidFill>
              <a:srgbClr val="D8E1DC"/>
            </a:solidFill>
            <a:prstDash val="solid"/>
          </a:ln>
        </p:spPr>
      </p:sp>
      <p:sp>
        <p:nvSpPr>
          <p:cNvPr id="12" name="paso2"/>
          <p:cNvSpPr/>
          <p:nvPr/>
        </p:nvSpPr>
        <p:spPr>
          <a:xfrm>
            <a:off x="466344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0060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80060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5343D"/>
                </a:solidFill>
              </a:rPr>
              <a:t>Registrar hito o rechazar con motivo</a:t>
            </a:r>
            <a:endParaRPr lang="en-US" sz="1400" dirty="0"/>
          </a:p>
        </p:txBody>
      </p:sp>
      <p:sp>
        <p:nvSpPr>
          <p:cNvPr id="15" name="flecha2"/>
          <p:cNvSpPr/>
          <p:nvPr/>
        </p:nvSpPr>
        <p:spPr>
          <a:xfrm rot="5400000">
            <a:off x="6565392" y="2240280"/>
            <a:ext cx="164592" cy="201168"/>
          </a:xfrm>
          <a:prstGeom prst="rtTriangle">
            <a:avLst/>
          </a:prstGeom>
          <a:solidFill>
            <a:srgbClr val="D8E1DC"/>
          </a:solidFill>
          <a:ln w="12700">
            <a:solidFill>
              <a:srgbClr val="D8E1DC"/>
            </a:solidFill>
            <a:prstDash val="solid"/>
          </a:ln>
        </p:spPr>
      </p:sp>
      <p:sp>
        <p:nvSpPr>
          <p:cNvPr id="16" name="paso3"/>
          <p:cNvSpPr/>
          <p:nvPr/>
        </p:nvSpPr>
        <p:spPr>
          <a:xfrm>
            <a:off x="676656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0372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690372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Comparar avance contra la meta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686C"/>
                </a:solidFill>
              </a:rPr>
              <a:t>La demo usa una cohorte de tres solicitudes con unidades de 2013, 2014 y 2017.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Qué existe hoy y qué depende del piloto</a:t>
            </a:r>
            <a:endParaRPr lang="en-US" sz="2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5486400"/>
                <a:gridCol w="27432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Capacidad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Estado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Evidencia obligatoria en cada hito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269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 en demo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Rechazo de elegibilidad con motivo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269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 en demo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Vida útil frente a la ampliación vigente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269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 en demo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Tablero de cohorte contra meta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269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 en demo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Reglas de elegibilidad del programa vigente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4F8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Propuesto para piloto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Portal de renovación y registros de baja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864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Depende de integración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mediría la mejora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686C"/>
                </a:solidFill>
              </a:rPr>
              <a:t>Indicadores con fórmula; la línea base se mide en el diagnóstico</a:t>
            </a:r>
            <a:endParaRPr lang="en-US" sz="13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822960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3749040"/>
                <a:gridCol w="1097280"/>
                <a:gridCol w="14630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Indicador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Fórmula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Unidad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Fuente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Tiempo por hito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Mediana de días entre hitos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Días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Expediente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Retiros acreditados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Retiros con certificado de destrucción y baja ÷ retiros reportados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Evidencia del hito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Sustituciones concluidas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Sustituciones con alta de la unidad nueva ÷ meta de la cohorte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Registro Estatal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Rechazos documentados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Rechazos con motivo registrado ÷ rechazos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Bitácora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piloto acotado con criterios de aceptación</a:t>
            </a:r>
            <a:endParaRPr lang="en-US" sz="2600" dirty="0"/>
          </a:p>
        </p:txBody>
      </p:sp>
      <p:sp>
        <p:nvSpPr>
          <p:cNvPr id="3" name="alcance"/>
          <p:cNvSpPr/>
          <p:nvPr/>
        </p:nvSpPr>
        <p:spPr>
          <a:xfrm>
            <a:off x="457200" y="12801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8786E"/>
                </a:solidFill>
              </a:rPr>
              <a:t>ALCANCE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783080"/>
            <a:ext cx="3291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5343D"/>
                </a:solidFill>
              </a:rPr>
              <a:t>Una cohorte autorizada del programa vigente, con sus reglas de elegibilidad y la evidencia que hoy se recibe.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572000" y="1463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8786E"/>
                </a:solidFill>
              </a:rPr>
              <a:t>CRITERIOS DE ACEPTACIÓN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4572000" y="1783080"/>
            <a:ext cx="41148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5343D"/>
                </a:solidFill>
              </a:rPr>
              <a:t>Cada hito tiene evidencia asociada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5343D"/>
                </a:solidFill>
              </a:rPr>
              <a:t>La unidad que sale y la que entra quedan relacionadas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5343D"/>
                </a:solidFill>
              </a:rPr>
              <a:t>El avance de la cohorte se reconstruye desde el expediente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5343D"/>
                </a:solidFill>
              </a:rPr>
              <a:t>Los rechazos tienen motivo y fecha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5DCD0"/>
                </a:solidFill>
              </a:rPr>
              <a:t>SIGUIENTE PASO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diagnóstico de tres semanas sobre una cohorte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286000"/>
            <a:ext cx="7772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DCEFEA"/>
                </a:solidFill>
              </a:rPr>
              <a:t>Avance y evidencia actual de una cohorte del programa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DCEFEA"/>
                </a:solidFill>
              </a:rPr>
              <a:t>Reglas de elegibilidad y fuentes de baja y alta de unidades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DCEFEA"/>
                </a:solidFill>
              </a:rPr>
              <a:t>Propuesta de piloto con alcance y criterios de aceptación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84048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Lo que se solicita: designar una persona responsable del programa y autorizar la consulta de los expedientes de una cohorte.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Lion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Renueva Flota · Propuesta para SEMOV</dc:title>
  <dc:subject>Propuesta conceptual · Renueva Flota</dc:subject>
  <dc:creator>Lion Systems</dc:creator>
  <cp:lastModifiedBy>Lion Systems</cp:lastModifiedBy>
  <cp:revision>1</cp:revision>
  <dcterms:created xsi:type="dcterms:W3CDTF">2026-11-04T20:55:05Z</dcterms:created>
  <dcterms:modified xsi:type="dcterms:W3CDTF">2026-11-04T20:55:05Z</dcterms:modified>
</cp:coreProperties>
</file>